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354" r:id="rId4"/>
    <p:sldId id="330" r:id="rId5"/>
    <p:sldId id="379" r:id="rId6"/>
    <p:sldId id="364" r:id="rId7"/>
    <p:sldId id="336" r:id="rId8"/>
    <p:sldId id="376" r:id="rId9"/>
    <p:sldId id="375" r:id="rId10"/>
    <p:sldId id="377" r:id="rId11"/>
    <p:sldId id="365" r:id="rId12"/>
    <p:sldId id="360" r:id="rId13"/>
    <p:sldId id="371" r:id="rId14"/>
    <p:sldId id="369" r:id="rId15"/>
    <p:sldId id="337" r:id="rId16"/>
    <p:sldId id="378" r:id="rId17"/>
    <p:sldId id="363" r:id="rId18"/>
    <p:sldId id="322" r:id="rId19"/>
    <p:sldId id="373" r:id="rId20"/>
    <p:sldId id="368" r:id="rId21"/>
    <p:sldId id="374" r:id="rId22"/>
    <p:sldId id="366" r:id="rId23"/>
    <p:sldId id="372" r:id="rId24"/>
    <p:sldId id="36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6"/>
    <a:srgbClr val="0080AC"/>
    <a:srgbClr val="007FAC"/>
    <a:srgbClr val="00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52"/>
    </p:cViewPr>
  </p:sorterViewPr>
  <p:notesViewPr>
    <p:cSldViewPr showGuides="1">
      <p:cViewPr varScale="1">
        <p:scale>
          <a:sx n="50" d="100"/>
          <a:sy n="50" d="100"/>
        </p:scale>
        <p:origin x="-2668" y="-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CD62-A858-4BC1-8C62-90861482FFAB}" type="datetimeFigureOut">
              <a:rPr lang="ru-RU" smtClean="0"/>
              <a:pPr/>
              <a:t>27.03.2024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D13DE-B830-4D6A-9651-8D598DB9CF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59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D13DE-B830-4D6A-9651-8D598DB9CF1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89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5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6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701C-F0F7-4EBD-9833-06EA48945FBD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6BC-CB3B-4531-BC4E-D6411077BCA8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44AE-0090-4082-9CDC-B1FC24793462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BEB0-5D76-4A37-8C25-D654D9893A8F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2E1A-EAF6-4E05-99EC-778DBC615869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3E8F-5DE2-49E8-84FA-19D3E4DD2064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C32E-7D04-4F01-8D7F-17B287F6E295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BBE-F8EA-4267-910D-2F8213B54C2B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47AC-42AF-4A07-AED9-7FBCD2701CBF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2B00-C423-486F-933D-DCCDDDF9960C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123E-F35E-410E-9EF2-E8471678B91E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E2A3-3058-4CAA-9C08-18CA74BA081A}" type="datetime1">
              <a:rPr lang="ru-RU" smtClean="0"/>
              <a:t>27.03.2024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600426/1/for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144krsk.gosuslugi.ru/" TargetMode="External"/><Relationship Id="rId2" Type="http://schemas.openxmlformats.org/officeDocument/2006/relationships/hyperlink" Target="mailto:sch144@mailkrs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44.my1.ru/documents/January19/polozhenie_o_porjadke_priema-otchislenija-perevoda.pdf" TargetMode="External"/><Relationship Id="rId7" Type="http://schemas.openxmlformats.org/officeDocument/2006/relationships/hyperlink" Target="http://school144.my1.ru/documents/January20/prikaz_12-p_ot_14.01.2020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144.my1.ru/documents/January19/zapis_v_1_klass.pdf" TargetMode="External"/><Relationship Id="rId5" Type="http://schemas.openxmlformats.org/officeDocument/2006/relationships/hyperlink" Target="http://school144.my1.ru/documents/January19/rasporjazhenie_12_o_prieme_detej_do_6.6_ili_posle_.docx" TargetMode="External"/><Relationship Id="rId4" Type="http://schemas.openxmlformats.org/officeDocument/2006/relationships/hyperlink" Target="http://school144.my1.ru/documents/January19/1reglament_predostavlenija_municipalnoj_uslugi_po_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178592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inion Pro" pitchFamily="18" charset="0"/>
              </a:rPr>
              <a:t>Родительское собрание будущих первоклассников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5" y="5357826"/>
            <a:ext cx="850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inion Pro" pitchFamily="18" charset="0"/>
              </a:rPr>
              <a:t>28.03.2024г.</a:t>
            </a:r>
            <a:endParaRPr lang="ru-RU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896" y="5961474"/>
            <a:ext cx="21216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inion Pro" pitchFamily="18" charset="0"/>
              </a:rPr>
              <a:t>г. Красноярск</a:t>
            </a:r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332656"/>
            <a:ext cx="580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inion Pro" pitchFamily="18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Minion Pro" pitchFamily="18" charset="0"/>
              </a:rPr>
              <a:t>униципальное автономное образовательное учреждение «Средняя школа № 144»</a:t>
            </a:r>
            <a:endParaRPr lang="ru-RU" dirty="0">
              <a:solidFill>
                <a:schemeClr val="bg1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24"/>
            <a:ext cx="3874293" cy="5165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651">
            <a:off x="29862" y="1745432"/>
            <a:ext cx="3834427" cy="5112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685">
            <a:off x="5573616" y="2083116"/>
            <a:ext cx="3726367" cy="496139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1582936" y="4653136"/>
            <a:ext cx="1114376" cy="8535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8" y="143201"/>
            <a:ext cx="7358662" cy="6714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140968"/>
            <a:ext cx="9144000" cy="576064"/>
          </a:xfrm>
          <a:prstGeom prst="rect">
            <a:avLst/>
          </a:prstGeom>
          <a:solidFill>
            <a:srgbClr val="00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FA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142709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Minion Pro" pitchFamily="18" charset="0"/>
              </a:rPr>
              <a:t>Приём в 1 класс</a:t>
            </a:r>
            <a:endParaRPr lang="ru-RU" sz="3000" b="1" dirty="0">
              <a:solidFill>
                <a:schemeClr val="bg1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39626"/>
            <a:ext cx="7000924" cy="9492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Сроки приема заявлений для зачисления в 1 кла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сс (п.17 Порядка):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10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51" y="1990831"/>
            <a:ext cx="8462174" cy="4209331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Прием заявлений в первый класс для граждан, проживающих на закрепленной за образовательным учреждением территории, начинается не позднее 1 апреля и завершается 30 июня текущего года. </a:t>
            </a:r>
          </a:p>
          <a:p>
            <a:r>
              <a:rPr lang="ru-RU" sz="2400" b="1" dirty="0" smtClean="0"/>
              <a:t>Для детей, не проживающих на закрепленной за образовательным учреждением территории, прием заявлений в первый класс начинается с 6 июля текущего года до момента заполнения </a:t>
            </a:r>
            <a:r>
              <a:rPr lang="ru-RU" sz="2400" b="1" dirty="0" smtClean="0">
                <a:solidFill>
                  <a:srgbClr val="FF0000"/>
                </a:solidFill>
              </a:rPr>
              <a:t>свободных мест</a:t>
            </a:r>
            <a:r>
              <a:rPr lang="ru-RU" sz="2400" b="1" dirty="0" smtClean="0"/>
              <a:t>, но не позднее 5 сентября текущего года.</a:t>
            </a:r>
          </a:p>
          <a:p>
            <a:pPr marL="0" indent="0">
              <a:buNone/>
            </a:pPr>
            <a:r>
              <a:rPr lang="ru-RU" dirty="0" smtClean="0"/>
              <a:t>(Распределение </a:t>
            </a:r>
            <a:r>
              <a:rPr lang="ru-RU" dirty="0"/>
              <a:t>детей по классам и зачисление будет осуществляться </a:t>
            </a:r>
            <a:r>
              <a:rPr lang="ru-RU" b="1" dirty="0"/>
              <a:t>автоматически</a:t>
            </a:r>
            <a:r>
              <a:rPr lang="ru-RU" dirty="0"/>
              <a:t>, при помощи компьютера с 1 по 3 </a:t>
            </a:r>
            <a:r>
              <a:rPr lang="ru-RU" dirty="0" smtClean="0"/>
              <a:t>июля).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50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Микроучасток</a:t>
            </a:r>
            <a:r>
              <a:rPr lang="ru-RU" dirty="0" smtClean="0"/>
              <a:t> МАОУ СШ №144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375"/>
              </p:ext>
            </p:extLst>
          </p:nvPr>
        </p:nvGraphicFramePr>
        <p:xfrm>
          <a:off x="539553" y="1417638"/>
          <a:ext cx="8208910" cy="4675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8408">
                  <a:extLst>
                    <a:ext uri="{9D8B030D-6E8A-4147-A177-3AD203B41FA5}">
                      <a16:colId xmlns:a16="http://schemas.microsoft.com/office/drawing/2014/main" val="3530919045"/>
                    </a:ext>
                  </a:extLst>
                </a:gridCol>
                <a:gridCol w="2690251">
                  <a:extLst>
                    <a:ext uri="{9D8B030D-6E8A-4147-A177-3AD203B41FA5}">
                      <a16:colId xmlns:a16="http://schemas.microsoft.com/office/drawing/2014/main" val="474150540"/>
                    </a:ext>
                  </a:extLst>
                </a:gridCol>
                <a:gridCol w="2690251">
                  <a:extLst>
                    <a:ext uri="{9D8B030D-6E8A-4147-A177-3AD203B41FA5}">
                      <a16:colId xmlns:a16="http://schemas.microsoft.com/office/drawing/2014/main" val="2716131919"/>
                    </a:ext>
                  </a:extLst>
                </a:gridCol>
              </a:tblGrid>
              <a:tr h="199048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муниципальное автономное </a:t>
                      </a:r>
                      <a:r>
                        <a:rPr lang="ru-RU" sz="2400" dirty="0" err="1" smtClean="0">
                          <a:effectLst/>
                        </a:rPr>
                        <a:t>общеобразователь-ное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учреждение «Средняя школа № 144»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(ул. 40 лет Победы,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д. 24)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пр. 60 лет образ. СССР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19, 21, 23, 25, 27, 29, 31, 33, 35, 37, 39, 43, 43/2, 43/3, 45, </a:t>
                      </a:r>
                      <a:r>
                        <a:rPr lang="ru-RU" sz="2400" dirty="0" smtClean="0">
                          <a:effectLst/>
                        </a:rPr>
                        <a:t>47,61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0311441"/>
                  </a:ext>
                </a:extLst>
              </a:tr>
              <a:tr h="133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ул. 40 лет Победы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18, 20, 26, 28, 30, 30Д, </a:t>
                      </a:r>
                      <a:r>
                        <a:rPr lang="ru-RU" sz="2400" dirty="0" smtClean="0">
                          <a:effectLst/>
                        </a:rPr>
                        <a:t>32, 33, 35, 37, 37А, 39, 41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70313792"/>
                  </a:ext>
                </a:extLst>
              </a:tr>
              <a:tr h="675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ул. Славы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1, 5, 7, 9, 11, 13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90066611"/>
                  </a:ext>
                </a:extLst>
              </a:tr>
              <a:tr h="675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посёлок </a:t>
                      </a:r>
                      <a:r>
                        <a:rPr lang="ru-RU" sz="2400" dirty="0" err="1">
                          <a:effectLst/>
                        </a:rPr>
                        <a:t>Бадалык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7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2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Проживающие в одной семье </a:t>
            </a:r>
            <a:r>
              <a:rPr lang="ru-RU" dirty="0" smtClean="0"/>
              <a:t>дети </a:t>
            </a:r>
            <a:r>
              <a:rPr lang="ru-RU" dirty="0"/>
              <a:t>имеют право преимущественного приема на обучение по образовательным программам начального общего образования в государственные образовательные организации субъектов Российской Федерации и муниципальные образовательные организации, в которых обучаются их братья и (или) сестры</a:t>
            </a:r>
            <a:r>
              <a:rPr lang="ru-RU" dirty="0" smtClean="0"/>
              <a:t>.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(с 1 апреля)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 l="31535" t="4786" r="32443" b="60171"/>
          <a:stretch>
            <a:fillRect/>
          </a:stretch>
        </p:blipFill>
        <p:spPr>
          <a:xfrm>
            <a:off x="7308304" y="5445224"/>
            <a:ext cx="1835696" cy="1412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74638"/>
            <a:ext cx="8784976" cy="6466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b="1" i="1" dirty="0"/>
              <a:t>Документы, необходимые для приёма в </a:t>
            </a:r>
            <a:r>
              <a:rPr lang="ru-RU" sz="4000" b="1" i="1" dirty="0" smtClean="0"/>
              <a:t>школу</a:t>
            </a:r>
          </a:p>
          <a:p>
            <a:pPr marL="0" indent="0">
              <a:buNone/>
            </a:pPr>
            <a:endParaRPr lang="ru-RU" dirty="0"/>
          </a:p>
          <a:p>
            <a:pPr fontAlgn="base"/>
            <a:r>
              <a:rPr lang="ru-RU" dirty="0" smtClean="0"/>
              <a:t>копия </a:t>
            </a:r>
            <a:r>
              <a:rPr lang="ru-RU" dirty="0"/>
              <a:t>документа, удостоверяющего личность родителя (законного представителя) </a:t>
            </a:r>
            <a:r>
              <a:rPr lang="ru-RU" dirty="0" smtClean="0"/>
              <a:t>ребенка;</a:t>
            </a:r>
            <a:endParaRPr lang="ru-RU" dirty="0"/>
          </a:p>
          <a:p>
            <a:pPr lvl="0" fontAlgn="base"/>
            <a:r>
              <a:rPr lang="ru-RU" dirty="0" smtClean="0"/>
              <a:t>копия </a:t>
            </a:r>
            <a:r>
              <a:rPr lang="ru-RU" dirty="0"/>
              <a:t>свидетельства о рождении ребенка или документа, подтверждающего родство заявителя;</a:t>
            </a:r>
          </a:p>
          <a:p>
            <a:pPr lvl="0" fontAlgn="base"/>
            <a:r>
              <a:rPr lang="ru-RU" dirty="0" smtClean="0"/>
              <a:t>копия </a:t>
            </a:r>
            <a:r>
              <a:rPr lang="ru-RU" dirty="0"/>
              <a:t>свидетельства о рождении полнородных и </a:t>
            </a:r>
            <a:r>
              <a:rPr lang="ru-RU" dirty="0" err="1"/>
              <a:t>неполнородных</a:t>
            </a:r>
            <a:r>
              <a:rPr lang="ru-RU" dirty="0"/>
              <a:t>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государственную или муниципальную образовательную организацию, в которой обучаются его полнородные и </a:t>
            </a:r>
            <a:r>
              <a:rPr lang="ru-RU" dirty="0" err="1"/>
              <a:t>неполнородные</a:t>
            </a:r>
            <a:r>
              <a:rPr lang="ru-RU" dirty="0"/>
              <a:t> брат и (или) сестра);</a:t>
            </a:r>
          </a:p>
          <a:p>
            <a:pPr lvl="0" fontAlgn="base"/>
            <a:r>
              <a:rPr lang="ru-RU" dirty="0" smtClean="0"/>
              <a:t>копия </a:t>
            </a:r>
            <a:r>
              <a:rPr lang="ru-RU" dirty="0"/>
              <a:t>документа, подтверждающего установление опеки или попечительства (при необходимости);</a:t>
            </a:r>
          </a:p>
          <a:p>
            <a:pPr lvl="0" fontAlgn="base"/>
            <a:r>
              <a:rPr lang="ru-RU" dirty="0" smtClean="0"/>
              <a:t>копия </a:t>
            </a:r>
            <a:r>
              <a:rPr lang="ru-RU" dirty="0"/>
              <a:t>документа о регистрации ребенка или поступающего по месту жительства или по месту пребывания на закрепленной территории </a:t>
            </a:r>
            <a:r>
              <a:rPr lang="ru-RU" dirty="0" smtClean="0"/>
              <a:t>;</a:t>
            </a:r>
            <a:endParaRPr lang="ru-RU" dirty="0"/>
          </a:p>
          <a:p>
            <a:pPr lvl="0" fontAlgn="base"/>
            <a:r>
              <a:rPr lang="ru-RU" dirty="0" smtClean="0"/>
              <a:t>копия </a:t>
            </a:r>
            <a:r>
              <a:rPr lang="ru-RU" dirty="0"/>
              <a:t>заключения психолого-медико-педагогической комиссии (при наличии).</a:t>
            </a:r>
          </a:p>
          <a:p>
            <a:pPr lvl="0"/>
            <a:r>
              <a:rPr lang="ru-RU" dirty="0"/>
              <a:t>заявление о приёме в 1 класс </a:t>
            </a:r>
            <a:r>
              <a:rPr lang="ru-RU" i="1" u="sng" dirty="0"/>
              <a:t>(оформляется в школе</a:t>
            </a:r>
            <a:r>
              <a:rPr lang="ru-RU" i="1" u="sng" dirty="0" smtClean="0"/>
              <a:t>)</a:t>
            </a:r>
            <a:r>
              <a:rPr lang="ru-RU" dirty="0" smtClean="0"/>
              <a:t>;</a:t>
            </a:r>
          </a:p>
          <a:p>
            <a:pPr marL="0" lvl="0" indent="0">
              <a:buNone/>
            </a:pPr>
            <a:r>
              <a:rPr lang="ru-RU" dirty="0" smtClean="0"/>
              <a:t>Для определения подлинности предоставленных копий необходимо </a:t>
            </a:r>
          </a:p>
          <a:p>
            <a:pPr marL="0" lvl="0" indent="0">
              <a:buNone/>
            </a:pPr>
            <a:r>
              <a:rPr lang="ru-RU" dirty="0" smtClean="0"/>
              <a:t>иметь при себе оригиналы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подачи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лично в общеобразовательную организацию.</a:t>
            </a:r>
          </a:p>
          <a:p>
            <a:r>
              <a:rPr lang="ru-RU" dirty="0"/>
              <a:t>в электронной форме посредством ЕПГУ;</a:t>
            </a:r>
            <a:br>
              <a:rPr lang="ru-RU" dirty="0"/>
            </a:br>
            <a:r>
              <a:rPr lang="ru-RU" dirty="0"/>
              <a:t>с использованием функционала (сервисов) региональных 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ЕПГУ</a:t>
            </a:r>
            <a:r>
              <a:rPr lang="ru-RU" dirty="0" smtClean="0"/>
              <a:t>;</a:t>
            </a:r>
            <a:r>
              <a:rPr lang="ru-RU" u="sng" dirty="0">
                <a:hlinkClick r:id="rId2"/>
              </a:rPr>
              <a:t> https://</a:t>
            </a:r>
            <a:r>
              <a:rPr lang="ru-RU" u="sng" dirty="0" smtClean="0">
                <a:hlinkClick r:id="rId2"/>
              </a:rPr>
              <a:t>www.gosuslugi.ru/600426/1/form</a:t>
            </a:r>
            <a:endParaRPr lang="ru-RU" dirty="0"/>
          </a:p>
          <a:p>
            <a:r>
              <a:rPr lang="ru-RU" dirty="0"/>
              <a:t>через операторов почтовой связи общего пользования заказным письмом с уведомлением о вручении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600" u="sng" dirty="0" smtClean="0"/>
              <a:t>(подтверждение предоставленных </a:t>
            </a:r>
            <a:r>
              <a:rPr lang="ru-RU" sz="2600" u="sng" dirty="0"/>
              <a:t>копий </a:t>
            </a:r>
            <a:r>
              <a:rPr lang="ru-RU" sz="2600" u="sng" dirty="0" smtClean="0"/>
              <a:t>документов обязательно , с вами свяжется специалист и пригласит в школу)</a:t>
            </a:r>
            <a:endParaRPr lang="ru-RU" sz="2600" u="sng" dirty="0"/>
          </a:p>
        </p:txBody>
      </p:sp>
    </p:spTree>
    <p:extLst>
      <p:ext uri="{BB962C8B-B14F-4D97-AF65-F5344CB8AC3E}">
        <p14:creationId xmlns:p14="http://schemas.microsoft.com/office/powerpoint/2010/main" val="415404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2493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Отказ в приеме в образовательное учреждение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10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dirty="0" smtClean="0"/>
              <a:t>   </a:t>
            </a:r>
          </a:p>
          <a:p>
            <a:pPr>
              <a:buNone/>
            </a:pPr>
            <a:r>
              <a:rPr lang="ru-RU" altLang="ru-RU" dirty="0" smtClean="0"/>
              <a:t>В приеме в образовательную организацию может быть отказано только по причине отсутствия в ней свободных мест  (п.4 ст.67 ФЗ от 29.12.2012 № 273-ФЗ; п.15 Порядка).</a:t>
            </a:r>
          </a:p>
          <a:p>
            <a:pPr>
              <a:buNone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7392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369" y="174568"/>
            <a:ext cx="8435339" cy="10889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/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>График приёма</a:t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 smtClean="0"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/>
          <a:srcRect l="31535" t="4786" r="32443" b="60171"/>
          <a:stretch>
            <a:fillRect/>
          </a:stretch>
        </p:blipFill>
        <p:spPr>
          <a:xfrm>
            <a:off x="7308304" y="28094"/>
            <a:ext cx="1835696" cy="141277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64120"/>
              </p:ext>
            </p:extLst>
          </p:nvPr>
        </p:nvGraphicFramePr>
        <p:xfrm>
          <a:off x="467544" y="1340763"/>
          <a:ext cx="8208912" cy="432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3656">
                  <a:extLst>
                    <a:ext uri="{9D8B030D-6E8A-4147-A177-3AD203B41FA5}">
                      <a16:colId xmlns:a16="http://schemas.microsoft.com/office/drawing/2014/main" val="3664676380"/>
                    </a:ext>
                  </a:extLst>
                </a:gridCol>
                <a:gridCol w="4865256">
                  <a:extLst>
                    <a:ext uri="{9D8B030D-6E8A-4147-A177-3AD203B41FA5}">
                      <a16:colId xmlns:a16="http://schemas.microsoft.com/office/drawing/2014/main" val="788138301"/>
                    </a:ext>
                  </a:extLst>
                </a:gridCol>
              </a:tblGrid>
              <a:tr h="775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День недели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      Часы </a:t>
                      </a:r>
                      <a:r>
                        <a:rPr lang="ru-RU" sz="2000" dirty="0" smtClean="0">
                          <a:effectLst/>
                        </a:rPr>
                        <a:t>приёма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extLst>
                  <a:ext uri="{0D108BD9-81ED-4DB2-BD59-A6C34878D82A}">
                    <a16:rowId xmlns:a16="http://schemas.microsoft.com/office/drawing/2014/main" val="2036238554"/>
                  </a:ext>
                </a:extLst>
              </a:tr>
              <a:tr h="1219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Понедельник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9.00 – 13.00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extLst>
                  <a:ext uri="{0D108BD9-81ED-4DB2-BD59-A6C34878D82A}">
                    <a16:rowId xmlns:a16="http://schemas.microsoft.com/office/drawing/2014/main" val="639018777"/>
                  </a:ext>
                </a:extLst>
              </a:tr>
              <a:tr h="775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Вторник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17.15-19.00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extLst>
                  <a:ext uri="{0D108BD9-81ED-4DB2-BD59-A6C34878D82A}">
                    <a16:rowId xmlns:a16="http://schemas.microsoft.com/office/drawing/2014/main" val="4090601992"/>
                  </a:ext>
                </a:extLst>
              </a:tr>
              <a:tr h="775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Пятница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9-00-13-00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extLst>
                  <a:ext uri="{0D108BD9-81ED-4DB2-BD59-A6C34878D82A}">
                    <a16:rowId xmlns:a16="http://schemas.microsoft.com/office/drawing/2014/main" val="3704780734"/>
                  </a:ext>
                </a:extLst>
              </a:tr>
              <a:tr h="775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Суббота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(по предварительной записи 225-00-00)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9-00-11-00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1270" anchor="ctr"/>
                </a:tc>
                <a:extLst>
                  <a:ext uri="{0D108BD9-81ED-4DB2-BD59-A6C34878D82A}">
                    <a16:rowId xmlns:a16="http://schemas.microsoft.com/office/drawing/2014/main" val="259338784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07769" y="326968"/>
            <a:ext cx="8435339" cy="1088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latin typeface="Georgia" panose="02040502050405020303" pitchFamily="18" charset="0"/>
              </a:rPr>
              <a:t/>
            </a:r>
            <a:br>
              <a:rPr lang="ru-RU" sz="3600" b="1" smtClean="0">
                <a:latin typeface="Georgia" panose="02040502050405020303" pitchFamily="18" charset="0"/>
              </a:rPr>
            </a:br>
            <a:r>
              <a:rPr lang="ru-RU" sz="3600" b="1" smtClean="0">
                <a:latin typeface="Georgia" panose="02040502050405020303" pitchFamily="18" charset="0"/>
              </a:rPr>
              <a:t/>
            </a:r>
            <a:br>
              <a:rPr lang="ru-RU" sz="3600" b="1" smtClean="0">
                <a:latin typeface="Georgia" panose="02040502050405020303" pitchFamily="18" charset="0"/>
              </a:rPr>
            </a:br>
            <a:r>
              <a:rPr lang="ru-RU" sz="3600" b="1" smtClean="0">
                <a:latin typeface="Georgia" panose="02040502050405020303" pitchFamily="18" charset="0"/>
              </a:rPr>
              <a:t/>
            </a:r>
            <a:br>
              <a:rPr lang="ru-RU" sz="3600" b="1" smtClean="0">
                <a:latin typeface="Georgia" panose="02040502050405020303" pitchFamily="18" charset="0"/>
              </a:rPr>
            </a:br>
            <a:r>
              <a:rPr lang="ru-RU" sz="3600" b="1" smtClean="0">
                <a:latin typeface="Georgia" panose="02040502050405020303" pitchFamily="18" charset="0"/>
              </a:rPr>
              <a:t>График приёма</a:t>
            </a:r>
            <a:br>
              <a:rPr lang="ru-RU" sz="3600" b="1" smtClean="0">
                <a:latin typeface="Georgia" panose="02040502050405020303" pitchFamily="18" charset="0"/>
              </a:rPr>
            </a:br>
            <a:r>
              <a:rPr lang="ru-RU" sz="3600" b="1" smtClean="0">
                <a:latin typeface="Georgia" panose="02040502050405020303" pitchFamily="18" charset="0"/>
              </a:rPr>
              <a:t/>
            </a:r>
            <a:br>
              <a:rPr lang="ru-RU" sz="3600" b="1" smtClean="0">
                <a:latin typeface="Georgia" panose="02040502050405020303" pitchFamily="18" charset="0"/>
              </a:rPr>
            </a:b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3600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782280"/>
            <a:ext cx="914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Обратите внимание: </a:t>
            </a:r>
            <a:r>
              <a:rPr lang="ru-RU" sz="2200" b="1" dirty="0" smtClean="0"/>
              <a:t>27.04, 4.05, 11.05 (субботы)– приёма не будет.</a:t>
            </a:r>
          </a:p>
          <a:p>
            <a:r>
              <a:rPr lang="ru-RU" sz="2200" b="1" dirty="0" smtClean="0"/>
              <a:t>27.05, 3.06, 11.06, 14.06 –приёма не будет (в школе проводится ОГЭ)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913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Консультации </a:t>
            </a:r>
            <a:r>
              <a:rPr lang="ru-RU" dirty="0"/>
              <a:t>по вопросам обучения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Консультанты: опытные педагоги </a:t>
            </a:r>
            <a:r>
              <a:rPr lang="ru-RU" dirty="0" err="1" smtClean="0"/>
              <a:t>нач.школы</a:t>
            </a:r>
            <a:r>
              <a:rPr lang="ru-RU" dirty="0" smtClean="0"/>
              <a:t>, психолог, логопед.</a:t>
            </a:r>
          </a:p>
          <a:p>
            <a:r>
              <a:rPr lang="ru-RU" dirty="0" smtClean="0"/>
              <a:t>13 апреля   -    9.00-12.00</a:t>
            </a:r>
          </a:p>
          <a:p>
            <a:r>
              <a:rPr lang="ru-RU" dirty="0" smtClean="0"/>
              <a:t> 20 апреля  -     9.00-12.00</a:t>
            </a:r>
          </a:p>
          <a:p>
            <a:pPr marL="0" indent="0">
              <a:buNone/>
            </a:pPr>
            <a:r>
              <a:rPr lang="ru-RU" sz="2400" dirty="0" smtClean="0"/>
              <a:t>Возможные вопросы: </a:t>
            </a:r>
          </a:p>
          <a:p>
            <a:r>
              <a:rPr lang="ru-RU" sz="1800" dirty="0" smtClean="0"/>
              <a:t>особенности обучения ребёнка, имеющего проблемы в поведении, здоровье, умственных способностях;</a:t>
            </a:r>
          </a:p>
          <a:p>
            <a:r>
              <a:rPr lang="ru-RU" sz="1800" dirty="0"/>
              <a:t>о</a:t>
            </a:r>
            <a:r>
              <a:rPr lang="ru-RU" sz="1800" dirty="0" smtClean="0"/>
              <a:t>собенности обучения ребёнка, имеющего логопедические, психологические проблемы;</a:t>
            </a:r>
          </a:p>
          <a:p>
            <a:r>
              <a:rPr lang="ru-RU" sz="1800" dirty="0" smtClean="0"/>
              <a:t>содержание программ обучения;</a:t>
            </a:r>
          </a:p>
          <a:p>
            <a:r>
              <a:rPr lang="ru-RU" sz="1800" dirty="0"/>
              <a:t>к</a:t>
            </a:r>
            <a:r>
              <a:rPr lang="ru-RU" sz="1800" dirty="0" smtClean="0"/>
              <a:t>ак подготовить ребёнка к школе;</a:t>
            </a:r>
          </a:p>
          <a:p>
            <a:r>
              <a:rPr lang="ru-RU" sz="1800" dirty="0" smtClean="0"/>
              <a:t>………и другое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66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8" y="143201"/>
            <a:ext cx="7358662" cy="6714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140968"/>
            <a:ext cx="9144000" cy="576064"/>
          </a:xfrm>
          <a:prstGeom prst="rect">
            <a:avLst/>
          </a:prstGeom>
          <a:solidFill>
            <a:srgbClr val="00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FA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142709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Minion Pro" pitchFamily="18" charset="0"/>
              </a:rPr>
              <a:t>Нормативная база</a:t>
            </a:r>
            <a:endParaRPr lang="ru-RU" sz="3000" b="1" dirty="0">
              <a:solidFill>
                <a:schemeClr val="bg1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b="1" dirty="0" smtClean="0"/>
              <a:t>Школьная форма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9923" y="1600200"/>
            <a:ext cx="30131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71538" y="6215082"/>
            <a:ext cx="7615262" cy="428628"/>
          </a:xfrm>
        </p:spPr>
        <p:txBody>
          <a:bodyPr>
            <a:normAutofit/>
          </a:bodyPr>
          <a:lstStyle/>
          <a:p>
            <a:pPr algn="ctr"/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30126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01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19" y="476672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89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ru-RU" dirty="0" smtClean="0"/>
              <a:t>Школа </a:t>
            </a:r>
            <a:r>
              <a:rPr lang="ru-RU" dirty="0"/>
              <a:t>с целью проведения организованного приема детей в первый класс размещает </a:t>
            </a:r>
            <a:r>
              <a:rPr lang="ru-RU" dirty="0" smtClean="0"/>
              <a:t>на официальном </a:t>
            </a:r>
            <a:r>
              <a:rPr lang="ru-RU" dirty="0"/>
              <a:t>сайте </a:t>
            </a:r>
            <a:r>
              <a:rPr lang="ru-RU" dirty="0" smtClean="0"/>
              <a:t>в разделе </a:t>
            </a:r>
            <a:r>
              <a:rPr lang="ru-RU" dirty="0"/>
              <a:t>«Приём в 1 класс»</a:t>
            </a:r>
          </a:p>
          <a:p>
            <a:pPr lvl="1"/>
            <a:r>
              <a:rPr lang="ru-RU" dirty="0" smtClean="0"/>
              <a:t>информацию о </a:t>
            </a:r>
            <a:r>
              <a:rPr lang="ru-RU" dirty="0"/>
              <a:t>наличии свободных мест в первых классах для приема детей, </a:t>
            </a:r>
            <a:r>
              <a:rPr lang="ru-RU" dirty="0" smtClean="0"/>
              <a:t>а также о количестве поданных заявлений </a:t>
            </a:r>
            <a:r>
              <a:rPr lang="ru-RU" i="1" dirty="0" smtClean="0"/>
              <a:t>(по понедельникам)</a:t>
            </a:r>
          </a:p>
          <a:p>
            <a:pPr lvl="1"/>
            <a:r>
              <a:rPr lang="ru-RU" dirty="0"/>
              <a:t>н</a:t>
            </a:r>
            <a:r>
              <a:rPr lang="ru-RU" dirty="0" smtClean="0"/>
              <a:t>ормативные документы по приёму в 1 класс</a:t>
            </a:r>
          </a:p>
          <a:p>
            <a:pPr lvl="1"/>
            <a:r>
              <a:rPr lang="ru-RU" dirty="0"/>
              <a:t>г</a:t>
            </a:r>
            <a:r>
              <a:rPr lang="ru-RU" dirty="0" smtClean="0"/>
              <a:t>рафик приёма заявлений</a:t>
            </a:r>
          </a:p>
          <a:p>
            <a:pPr lvl="1"/>
            <a:r>
              <a:rPr lang="ru-RU" dirty="0" smtClean="0"/>
              <a:t>УМК</a:t>
            </a:r>
          </a:p>
          <a:p>
            <a:pPr lvl="1"/>
            <a:r>
              <a:rPr lang="ru-RU" dirty="0"/>
              <a:t>и</a:t>
            </a:r>
            <a:r>
              <a:rPr lang="ru-RU" dirty="0" smtClean="0"/>
              <a:t>нформацию о школьной форме</a:t>
            </a:r>
          </a:p>
          <a:p>
            <a:pPr lvl="1"/>
            <a:r>
              <a:rPr lang="ru-RU" dirty="0" smtClean="0"/>
              <a:t>другую </a:t>
            </a:r>
            <a:r>
              <a:rPr lang="ru-RU" dirty="0" smtClean="0"/>
              <a:t>информацию</a:t>
            </a:r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 smtClean="0"/>
          </a:p>
          <a:p>
            <a:pPr marL="457200" lvl="1" indent="0">
              <a:buNone/>
            </a:pPr>
            <a:r>
              <a:rPr lang="ru-RU" b="1" dirty="0" smtClean="0"/>
              <a:t>Комплектование</a:t>
            </a:r>
            <a:r>
              <a:rPr lang="ru-RU" dirty="0" smtClean="0"/>
              <a:t> классов проходит при помощью компьютерной рассадки с 3.07 по 6.07 (независимо от даты подачи заявления) </a:t>
            </a:r>
            <a:endParaRPr lang="ru-RU" dirty="0" smtClean="0"/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945" y="5447975"/>
            <a:ext cx="183505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81" y="44624"/>
            <a:ext cx="8579296" cy="65833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Список для </a:t>
            </a:r>
            <a:r>
              <a:rPr lang="ru-RU" sz="6000" b="1" dirty="0" smtClean="0"/>
              <a:t>первоклассника (примерный)</a:t>
            </a:r>
            <a:endParaRPr lang="ru-RU" sz="6000" dirty="0"/>
          </a:p>
          <a:p>
            <a:r>
              <a:rPr lang="ru-RU" sz="6400" dirty="0"/>
              <a:t>Тетрадь в клетку - 10 штук.</a:t>
            </a:r>
          </a:p>
          <a:p>
            <a:r>
              <a:rPr lang="ru-RU" sz="6400" dirty="0"/>
              <a:t>Тетрадь в узкую линейку с разлиновкой - 10 </a:t>
            </a:r>
            <a:r>
              <a:rPr lang="ru-RU" sz="6400" dirty="0" smtClean="0"/>
              <a:t>штук. (однотонная обложка)</a:t>
            </a:r>
            <a:endParaRPr lang="ru-RU" sz="6400" dirty="0"/>
          </a:p>
          <a:p>
            <a:r>
              <a:rPr lang="ru-RU" sz="6400" dirty="0"/>
              <a:t>Обложки для тетрадей плотные – 10 штук.</a:t>
            </a:r>
          </a:p>
          <a:p>
            <a:r>
              <a:rPr lang="ru-RU" sz="6400" dirty="0"/>
              <a:t>Цветная бумага – 2 штуки.</a:t>
            </a:r>
          </a:p>
          <a:p>
            <a:r>
              <a:rPr lang="ru-RU" sz="6400" dirty="0"/>
              <a:t>Цветной картон – 2 штуки.</a:t>
            </a:r>
          </a:p>
          <a:p>
            <a:r>
              <a:rPr lang="ru-RU" sz="6400" dirty="0"/>
              <a:t>Гуашь («Гамма») – 1 коробка или акварельные краски, палитра, стаканчик для воды «непроливайка» - по 1 штуке. </a:t>
            </a:r>
          </a:p>
          <a:p>
            <a:r>
              <a:rPr lang="ru-RU" sz="6400" dirty="0"/>
              <a:t>Восковые мелки.</a:t>
            </a:r>
          </a:p>
          <a:p>
            <a:r>
              <a:rPr lang="ru-RU" sz="6400" dirty="0"/>
              <a:t>Салфетки влажные для изо и технологии .</a:t>
            </a:r>
          </a:p>
          <a:p>
            <a:r>
              <a:rPr lang="ru-RU" sz="6400" dirty="0"/>
              <a:t>Ножницы – 1 штука.</a:t>
            </a:r>
          </a:p>
          <a:p>
            <a:r>
              <a:rPr lang="ru-RU" sz="6400" dirty="0"/>
              <a:t>Кисточки для красок – 3 штуки разных размеров.</a:t>
            </a:r>
          </a:p>
          <a:p>
            <a:r>
              <a:rPr lang="ru-RU" sz="6400" dirty="0"/>
              <a:t>Кисточка для клея – 1 штука.</a:t>
            </a:r>
          </a:p>
          <a:p>
            <a:r>
              <a:rPr lang="ru-RU" sz="6400" dirty="0"/>
              <a:t>Клей-карандаш – 1 штука.</a:t>
            </a:r>
          </a:p>
          <a:p>
            <a:r>
              <a:rPr lang="ru-RU" sz="6400" dirty="0"/>
              <a:t>Пластилин – 1 штука.</a:t>
            </a:r>
          </a:p>
          <a:p>
            <a:r>
              <a:rPr lang="ru-RU" sz="6400" dirty="0"/>
              <a:t>Пенал – 1 штука.</a:t>
            </a:r>
          </a:p>
          <a:p>
            <a:r>
              <a:rPr lang="ru-RU" sz="6400" dirty="0"/>
              <a:t>Ручки шариковые – 3 синие, 1 зеленая.</a:t>
            </a:r>
          </a:p>
          <a:p>
            <a:r>
              <a:rPr lang="ru-RU" sz="6400" dirty="0"/>
              <a:t>Ластик – 1 штука.</a:t>
            </a:r>
          </a:p>
          <a:p>
            <a:r>
              <a:rPr lang="ru-RU" sz="6400" dirty="0"/>
              <a:t>Линейка деревянная (20 см) – 1 штука.</a:t>
            </a:r>
          </a:p>
          <a:p>
            <a:r>
              <a:rPr lang="ru-RU" sz="6400" dirty="0"/>
              <a:t>Цветные карандаши – 1 коробка.</a:t>
            </a:r>
          </a:p>
          <a:p>
            <a:r>
              <a:rPr lang="ru-RU" sz="6400" dirty="0"/>
              <a:t>Фломастеры.</a:t>
            </a:r>
          </a:p>
          <a:p>
            <a:r>
              <a:rPr lang="ru-RU" sz="6400" dirty="0"/>
              <a:t>Точилка – 1 штука.</a:t>
            </a:r>
          </a:p>
          <a:p>
            <a:r>
              <a:rPr lang="ru-RU" sz="6400" dirty="0"/>
              <a:t>Простые карандаши (мягкие) – 3 штуки.</a:t>
            </a:r>
          </a:p>
          <a:p>
            <a:r>
              <a:rPr lang="ru-RU" sz="6400" dirty="0"/>
              <a:t>Альбом – 1 штука.</a:t>
            </a:r>
          </a:p>
          <a:p>
            <a:r>
              <a:rPr lang="ru-RU" sz="6400" dirty="0"/>
              <a:t>Клеёнка на парту. 50х50 или 50х60</a:t>
            </a:r>
          </a:p>
          <a:p>
            <a:r>
              <a:rPr lang="ru-RU" sz="6400" dirty="0"/>
              <a:t>Спортивная форма (спортивный костюм и спортивная обувь)</a:t>
            </a:r>
          </a:p>
          <a:p>
            <a:r>
              <a:rPr lang="ru-RU" sz="6400" dirty="0"/>
              <a:t>Сменная обувь.</a:t>
            </a:r>
          </a:p>
          <a:p>
            <a:r>
              <a:rPr lang="ru-RU" sz="6400" dirty="0"/>
              <a:t>Мешочек для обуви.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5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 smtClean="0"/>
              <a:t>225-00-00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pPr marL="0" indent="0" algn="ctr">
              <a:buNone/>
            </a:pPr>
            <a:r>
              <a:rPr lang="en-US" sz="6000" b="1" dirty="0" smtClean="0">
                <a:hlinkClick r:id="rId2"/>
              </a:rPr>
              <a:t>sch144@mailkrsk.ru</a:t>
            </a:r>
            <a:endParaRPr lang="ru-RU" sz="6000" b="1" dirty="0" smtClean="0"/>
          </a:p>
          <a:p>
            <a:pPr marL="0" indent="0" algn="ctr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</a:p>
          <a:p>
            <a:pPr marL="0" indent="0" algn="ctr">
              <a:buNone/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://sch144krsk.gosuslugi.ru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85805"/>
            <a:ext cx="183505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62174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Нормативно-правовая база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916832"/>
            <a:ext cx="8750206" cy="43551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ФЗ от 29.12.2012 № 273-ФЗ «Об образовании в Российской Федерации»  (с изменениями);</a:t>
            </a:r>
          </a:p>
          <a:p>
            <a:r>
              <a:rPr lang="ru-RU" sz="2400" dirty="0" smtClean="0"/>
              <a:t>Приказ Министерства образования и науки Российской Федерации от 02.09.2020 № 458 «Об утверждении порядка приема граждан на обучение по образовательным программам начального общего, основного общего и среднего общего образования» (с изменениями)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81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31535" t="4786" r="32443" b="60171"/>
          <a:stretch>
            <a:fillRect/>
          </a:stretch>
        </p:blipFill>
        <p:spPr>
          <a:xfrm>
            <a:off x="7308304" y="5445224"/>
            <a:ext cx="1835696" cy="141277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Положение</a:t>
            </a:r>
            <a:r>
              <a:rPr lang="ru-RU" dirty="0">
                <a:hlinkClick r:id="rId3"/>
              </a:rPr>
              <a:t> </a:t>
            </a:r>
            <a:r>
              <a:rPr lang="ru-RU" dirty="0"/>
              <a:t>о порядке приема, отчисления и перевода обучающихся МАОУ СШ №</a:t>
            </a:r>
            <a:r>
              <a:rPr lang="ru-RU" dirty="0" smtClean="0"/>
              <a:t>144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4"/>
              </a:rPr>
              <a:t>Регламент</a:t>
            </a:r>
            <a:r>
              <a:rPr lang="ru-RU" dirty="0"/>
              <a:t> предоставления муниципальной услуги по зачислению МАОУ СШ №</a:t>
            </a:r>
            <a:r>
              <a:rPr lang="ru-RU" dirty="0" smtClean="0"/>
              <a:t>144</a:t>
            </a:r>
          </a:p>
          <a:p>
            <a:pPr marL="0" indent="0">
              <a:buNone/>
            </a:pPr>
            <a:endParaRPr lang="ru-RU" dirty="0" smtClean="0">
              <a:hlinkClick r:id="rId5"/>
            </a:endParaRPr>
          </a:p>
          <a:p>
            <a:pPr marL="0" indent="0">
              <a:buNone/>
            </a:pPr>
            <a:r>
              <a:rPr lang="ru-RU" dirty="0" smtClean="0">
                <a:hlinkClick r:id="rId5"/>
              </a:rPr>
              <a:t>Распоряжение </a:t>
            </a:r>
            <a:r>
              <a:rPr lang="ru-RU" dirty="0">
                <a:hlinkClick r:id="rId5"/>
              </a:rPr>
              <a:t>о приеме детей в 1 класс младше 6 лет и 6 месяцев и старше 8 лет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6"/>
              </a:rPr>
              <a:t>Положение о правилах приема граждан  на обучение в возрасте ранее 6 лет 6 месяцев или после достижения 8 лет (МАОУ СШ № 144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7"/>
              </a:rPr>
              <a:t>Приказ Главного управления образования администрации города Красноярска "О закреплении территориальных границ </a:t>
            </a:r>
            <a:r>
              <a:rPr lang="ru-RU" dirty="0" err="1">
                <a:hlinkClick r:id="rId7"/>
              </a:rPr>
              <a:t>микроучастков</a:t>
            </a:r>
            <a:r>
              <a:rPr lang="ru-RU" dirty="0">
                <a:hlinkClick r:id="rId7"/>
              </a:rPr>
              <a:t> за муниципальными общеобразовательными </a:t>
            </a:r>
            <a:r>
              <a:rPr lang="ru-RU" dirty="0" smtClean="0">
                <a:hlinkClick r:id="rId7"/>
              </a:rPr>
              <a:t>учреждениями» </a:t>
            </a:r>
            <a:endParaRPr lang="ru-RU" dirty="0"/>
          </a:p>
          <a:p>
            <a:pPr marL="0" indent="0">
              <a:buNone/>
            </a:pPr>
            <a:r>
              <a:rPr lang="ru-RU" dirty="0">
                <a:hlinkClick r:id="rId7"/>
              </a:rPr>
              <a:t/>
            </a:r>
            <a:br>
              <a:rPr lang="ru-RU" dirty="0">
                <a:hlinkClick r:id="rId7"/>
              </a:rPr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32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Планируется скомплектовать </a:t>
            </a:r>
          </a:p>
          <a:p>
            <a:pPr marL="0" indent="0" algn="ctr">
              <a:buNone/>
            </a:pPr>
            <a:r>
              <a:rPr lang="ru-RU" sz="4800" dirty="0" smtClean="0"/>
              <a:t>9 классов с численностью </a:t>
            </a:r>
          </a:p>
          <a:p>
            <a:pPr marL="0" indent="0" algn="ctr">
              <a:buNone/>
            </a:pPr>
            <a:r>
              <a:rPr lang="ru-RU" sz="4800" dirty="0" smtClean="0"/>
              <a:t>270 человек</a:t>
            </a:r>
          </a:p>
          <a:p>
            <a:pPr marL="0" indent="0" algn="ctr">
              <a:buNone/>
            </a:pPr>
            <a:r>
              <a:rPr lang="ru-RU" sz="3600" dirty="0" smtClean="0"/>
              <a:t>(2023 г- 320 уч-ся)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4686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38" y="143201"/>
            <a:ext cx="7358662" cy="6714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140968"/>
            <a:ext cx="9144000" cy="576064"/>
          </a:xfrm>
          <a:prstGeom prst="rect">
            <a:avLst/>
          </a:prstGeom>
          <a:solidFill>
            <a:srgbClr val="00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FA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142709"/>
            <a:ext cx="8858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Minion Pro" pitchFamily="18" charset="0"/>
              </a:rPr>
              <a:t>Учебно-методический комплекс</a:t>
            </a:r>
            <a:endParaRPr lang="ru-RU" sz="3000" b="1" dirty="0">
              <a:solidFill>
                <a:schemeClr val="bg1"/>
              </a:solidFill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УМК «Школа России»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45971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Система учебников «Школа России»:</a:t>
            </a:r>
            <a:br>
              <a:rPr lang="ru-RU" dirty="0"/>
            </a:br>
            <a:r>
              <a:rPr lang="ru-RU" dirty="0"/>
              <a:t>1. Математика - </a:t>
            </a:r>
            <a:r>
              <a:rPr lang="ru-RU" dirty="0" err="1"/>
              <a:t>М.И.Моро</a:t>
            </a:r>
            <a:r>
              <a:rPr lang="ru-RU" dirty="0"/>
              <a:t>, С.В. Степанова, </a:t>
            </a:r>
            <a:r>
              <a:rPr lang="ru-RU" dirty="0" err="1" smtClean="0"/>
              <a:t>С.И.Волкова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Азбука </a:t>
            </a:r>
            <a:r>
              <a:rPr lang="ru-RU" dirty="0"/>
              <a:t>- </a:t>
            </a:r>
            <a:r>
              <a:rPr lang="ru-RU" dirty="0" err="1"/>
              <a:t>В.Г.Горецкий</a:t>
            </a:r>
            <a:r>
              <a:rPr lang="ru-RU" dirty="0"/>
              <a:t>, </a:t>
            </a:r>
            <a:r>
              <a:rPr lang="ru-RU" dirty="0" err="1"/>
              <a:t>В.А.Кирюшкин</a:t>
            </a:r>
            <a:r>
              <a:rPr lang="ru-RU" dirty="0"/>
              <a:t>, </a:t>
            </a:r>
            <a:r>
              <a:rPr lang="ru-RU" dirty="0" err="1"/>
              <a:t>Л.А.Виноградская</a:t>
            </a:r>
            <a:r>
              <a:rPr lang="ru-RU" dirty="0"/>
              <a:t> и </a:t>
            </a:r>
            <a:r>
              <a:rPr lang="ru-RU" dirty="0" smtClean="0"/>
              <a:t>др.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Русский </a:t>
            </a:r>
            <a:r>
              <a:rPr lang="ru-RU" dirty="0"/>
              <a:t>язык - </a:t>
            </a:r>
            <a:r>
              <a:rPr lang="ru-RU" dirty="0" err="1"/>
              <a:t>В.П.Канакина</a:t>
            </a:r>
            <a:r>
              <a:rPr lang="ru-RU" dirty="0"/>
              <a:t>, </a:t>
            </a:r>
            <a:r>
              <a:rPr lang="ru-RU" dirty="0" err="1" smtClean="0"/>
              <a:t>В.Г.Горецкий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Литературное </a:t>
            </a:r>
            <a:r>
              <a:rPr lang="ru-RU" dirty="0"/>
              <a:t>чтение - </a:t>
            </a:r>
            <a:r>
              <a:rPr lang="ru-RU" dirty="0" err="1"/>
              <a:t>Л.Ф.Климанова</a:t>
            </a:r>
            <a:r>
              <a:rPr lang="ru-RU" dirty="0"/>
              <a:t>, </a:t>
            </a:r>
            <a:r>
              <a:rPr lang="ru-RU" dirty="0" err="1"/>
              <a:t>В.Г.Горецкий</a:t>
            </a:r>
            <a:r>
              <a:rPr lang="ru-RU" dirty="0"/>
              <a:t>, </a:t>
            </a:r>
            <a:r>
              <a:rPr lang="ru-RU" dirty="0" err="1"/>
              <a:t>М.В.Голованова</a:t>
            </a:r>
            <a:r>
              <a:rPr lang="ru-RU" dirty="0"/>
              <a:t> и др.</a:t>
            </a:r>
            <a:br>
              <a:rPr lang="ru-RU" dirty="0"/>
            </a:br>
            <a:r>
              <a:rPr lang="ru-RU" dirty="0" smtClean="0"/>
              <a:t>5. Окружающий мир – А.А. Плешаков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31535" t="4786" r="32443" b="60171"/>
          <a:stretch>
            <a:fillRect/>
          </a:stretch>
        </p:blipFill>
        <p:spPr>
          <a:xfrm>
            <a:off x="7308304" y="5445224"/>
            <a:ext cx="183569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3683"/>
            <a:ext cx="7755705" cy="5816779"/>
          </a:xfrm>
        </p:spPr>
      </p:pic>
    </p:spTree>
    <p:extLst>
      <p:ext uri="{BB962C8B-B14F-4D97-AF65-F5344CB8AC3E}">
        <p14:creationId xmlns:p14="http://schemas.microsoft.com/office/powerpoint/2010/main" val="363585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Математические классы</a:t>
            </a:r>
            <a:br>
              <a:rPr lang="ru-RU" dirty="0" smtClean="0"/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(по заявлению о предоставлении возможности зачисления </a:t>
            </a:r>
            <a:b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в математический класс)</a:t>
            </a:r>
            <a:endParaRPr lang="ru-RU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96855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Математика: углубленный уровень – </a:t>
            </a:r>
          </a:p>
          <a:p>
            <a:pPr marL="0" indent="0">
              <a:buNone/>
            </a:pPr>
            <a:r>
              <a:rPr lang="ru-RU" dirty="0" smtClean="0"/>
              <a:t>Л.Г. </a:t>
            </a:r>
            <a:r>
              <a:rPr lang="ru-RU" dirty="0" err="1" smtClean="0"/>
              <a:t>Петерсон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2.  Азбука </a:t>
            </a:r>
            <a:r>
              <a:rPr lang="ru-RU" dirty="0"/>
              <a:t>- </a:t>
            </a:r>
            <a:r>
              <a:rPr lang="ru-RU" dirty="0" err="1"/>
              <a:t>В.Г.Горецкий</a:t>
            </a:r>
            <a:r>
              <a:rPr lang="ru-RU" dirty="0"/>
              <a:t>, </a:t>
            </a:r>
            <a:r>
              <a:rPr lang="ru-RU" dirty="0" err="1"/>
              <a:t>В.А.Кирюшкин</a:t>
            </a:r>
            <a:r>
              <a:rPr lang="ru-RU" dirty="0"/>
              <a:t>, </a:t>
            </a:r>
            <a:r>
              <a:rPr lang="ru-RU" dirty="0" err="1"/>
              <a:t>Л.А.Виноградская</a:t>
            </a:r>
            <a:r>
              <a:rPr lang="ru-RU" dirty="0"/>
              <a:t> и </a:t>
            </a:r>
            <a:r>
              <a:rPr lang="ru-RU" dirty="0" smtClean="0"/>
              <a:t>др.</a:t>
            </a:r>
          </a:p>
          <a:p>
            <a:pPr marL="0" indent="0">
              <a:buNone/>
            </a:pPr>
            <a:r>
              <a:rPr lang="ru-RU" dirty="0" smtClean="0"/>
              <a:t>3. Русский </a:t>
            </a:r>
            <a:r>
              <a:rPr lang="ru-RU" dirty="0"/>
              <a:t>язык - </a:t>
            </a:r>
            <a:r>
              <a:rPr lang="ru-RU" dirty="0" err="1"/>
              <a:t>В.П.Канакина</a:t>
            </a:r>
            <a:r>
              <a:rPr lang="ru-RU" dirty="0"/>
              <a:t>, </a:t>
            </a:r>
            <a:r>
              <a:rPr lang="ru-RU" dirty="0" err="1" smtClean="0"/>
              <a:t>В.Г.Горецкий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4. Литературное </a:t>
            </a:r>
            <a:r>
              <a:rPr lang="ru-RU" dirty="0"/>
              <a:t>чтение - </a:t>
            </a:r>
            <a:r>
              <a:rPr lang="ru-RU" dirty="0" err="1"/>
              <a:t>Л.Ф.Климанова</a:t>
            </a:r>
            <a:r>
              <a:rPr lang="ru-RU" dirty="0"/>
              <a:t>, </a:t>
            </a:r>
            <a:r>
              <a:rPr lang="ru-RU" dirty="0" err="1"/>
              <a:t>В.Г.Горецкий</a:t>
            </a:r>
            <a:r>
              <a:rPr lang="ru-RU" dirty="0"/>
              <a:t>, </a:t>
            </a:r>
            <a:r>
              <a:rPr lang="ru-RU" dirty="0" err="1"/>
              <a:t>М.В.Голованова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Окружающий </a:t>
            </a:r>
            <a:r>
              <a:rPr lang="ru-RU" dirty="0"/>
              <a:t>мир –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А.А</a:t>
            </a:r>
            <a:r>
              <a:rPr lang="ru-RU" dirty="0"/>
              <a:t>. Плешаков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02670"/>
            <a:ext cx="3177253" cy="22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1258</Words>
  <Application>Microsoft Office PowerPoint</Application>
  <PresentationFormat>Экран (4:3)</PresentationFormat>
  <Paragraphs>147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Minion Pro</vt:lpstr>
      <vt:lpstr>PT Sans</vt:lpstr>
      <vt:lpstr>Times New Roman</vt:lpstr>
      <vt:lpstr>Тема Office</vt:lpstr>
      <vt:lpstr>Презентация PowerPoint</vt:lpstr>
      <vt:lpstr>Презентация PowerPoint</vt:lpstr>
      <vt:lpstr>Нормативно-правовая база </vt:lpstr>
      <vt:lpstr>Презентация PowerPoint</vt:lpstr>
      <vt:lpstr>Презентация PowerPoint</vt:lpstr>
      <vt:lpstr>Презентация PowerPoint</vt:lpstr>
      <vt:lpstr>УМК «Школа России»</vt:lpstr>
      <vt:lpstr>Презентация PowerPoint</vt:lpstr>
      <vt:lpstr>Математические классы (по заявлению о предоставлении возможности зачисления  в математический класс)</vt:lpstr>
      <vt:lpstr>Презентация PowerPoint</vt:lpstr>
      <vt:lpstr>Презентация PowerPoint</vt:lpstr>
      <vt:lpstr>Сроки приема заявлений для зачисления в 1 класс (п.17 Порядка):</vt:lpstr>
      <vt:lpstr>Микроучасток МАОУ СШ №144</vt:lpstr>
      <vt:lpstr>Презентация PowerPoint</vt:lpstr>
      <vt:lpstr>Презентация PowerPoint</vt:lpstr>
      <vt:lpstr>Способы подачи документов</vt:lpstr>
      <vt:lpstr>Отказ в приеме в образовательное учреждение</vt:lpstr>
      <vt:lpstr>   График приёма   </vt:lpstr>
      <vt:lpstr> Консультации по вопросам обучения   </vt:lpstr>
      <vt:lpstr>Школьная форма</vt:lpstr>
      <vt:lpstr>Презентация PowerPoint</vt:lpstr>
      <vt:lpstr>Презентация PowerPoint</vt:lpstr>
      <vt:lpstr>Презентация PowerPoint</vt:lpstr>
      <vt:lpstr>Телефон школы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Устюжанина</dc:creator>
  <cp:lastModifiedBy>Гусарова</cp:lastModifiedBy>
  <cp:revision>466</cp:revision>
  <cp:lastPrinted>2018-01-12T06:55:45Z</cp:lastPrinted>
  <dcterms:created xsi:type="dcterms:W3CDTF">2017-02-06T08:21:07Z</dcterms:created>
  <dcterms:modified xsi:type="dcterms:W3CDTF">2024-03-27T02:10:17Z</dcterms:modified>
</cp:coreProperties>
</file>